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handoutMasterIdLst>
    <p:handoutMasterId r:id="rId13"/>
  </p:handoutMasterIdLst>
  <p:sldIdLst>
    <p:sldId id="287" r:id="rId2"/>
    <p:sldId id="258" r:id="rId3"/>
    <p:sldId id="289" r:id="rId4"/>
    <p:sldId id="277" r:id="rId5"/>
    <p:sldId id="279" r:id="rId6"/>
    <p:sldId id="281" r:id="rId7"/>
    <p:sldId id="282" r:id="rId8"/>
    <p:sldId id="283" r:id="rId9"/>
    <p:sldId id="284" r:id="rId10"/>
    <p:sldId id="288" r:id="rId1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593" autoAdjust="0"/>
  </p:normalViewPr>
  <p:slideViewPr>
    <p:cSldViewPr snapToGrid="0" snapToObjects="1">
      <p:cViewPr varScale="1">
        <p:scale>
          <a:sx n="75" d="100"/>
          <a:sy n="75" d="100"/>
        </p:scale>
        <p:origin x="2634" y="90"/>
      </p:cViewPr>
      <p:guideLst>
        <p:guide orient="horz" pos="2160"/>
        <p:guide pos="2880"/>
      </p:guideLst>
    </p:cSldViewPr>
  </p:slideViewPr>
  <p:notesTextViewPr>
    <p:cViewPr>
      <p:scale>
        <a:sx n="100" d="100"/>
        <a:sy n="100" d="100"/>
      </p:scale>
      <p:origin x="0" y="-918"/>
    </p:cViewPr>
  </p:notesTextViewPr>
  <p:notesViewPr>
    <p:cSldViewPr snapToGrid="0" snapToObjects="1">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FBA5C16-A1C1-4CB0-838C-12205FA00415}" type="datetimeFigureOut">
              <a:rPr lang="en-US" smtClean="0"/>
              <a:t>2/22/2017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434E2C5-C9B0-4220-8783-5F3647F901DE}" type="slidenum">
              <a:rPr lang="en-US" smtClean="0"/>
              <a:t>‹#›</a:t>
            </a:fld>
            <a:endParaRPr lang="en-US"/>
          </a:p>
        </p:txBody>
      </p:sp>
    </p:spTree>
    <p:extLst>
      <p:ext uri="{BB962C8B-B14F-4D97-AF65-F5344CB8AC3E}">
        <p14:creationId xmlns:p14="http://schemas.microsoft.com/office/powerpoint/2010/main" val="104829152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12875" y="152400"/>
            <a:ext cx="4184650" cy="3138488"/>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148188" y="3423797"/>
            <a:ext cx="6634232" cy="5725222"/>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9322098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0985" y="3383280"/>
            <a:ext cx="6691227" cy="5777074"/>
          </a:xfrm>
        </p:spPr>
        <p:txBody>
          <a:bodyPr/>
          <a:lstStyle/>
          <a:p>
            <a:r>
              <a:rPr lang="en-US" dirty="0" smtClean="0"/>
              <a:t/>
            </a:r>
            <a:br>
              <a:rPr lang="en-US" dirty="0" smtClean="0"/>
            </a:br>
            <a:endParaRPr lang="en-US" dirty="0" smtClean="0"/>
          </a:p>
          <a:p>
            <a:endParaRPr lang="en-US" dirty="0" smtClean="0"/>
          </a:p>
          <a:p>
            <a:endParaRPr lang="en-US" i="1" baseline="0"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591956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Aging in an inevitable and unavoidable process.  It is a process that brings on many changes as a person progresses from childhood to adulthood.  The way in which you take care of yourself through the years both physically and mentally will impact the ways in which you enter your later years.  Life does not diminish with aging.  In fact, the acceptance of aging can be something that is positive, joyful, and exciting.  With aging comes new experiences, knowledge, wisdom and a greater ability to engineer a positive approach to the aging process.  I hope today that the </a:t>
            </a:r>
            <a:r>
              <a:rPr lang="en-US" i="1" dirty="0" smtClean="0"/>
              <a:t>Keys to Embracing Aging </a:t>
            </a:r>
            <a:r>
              <a:rPr lang="en-US" dirty="0" smtClean="0"/>
              <a:t>program highlighted the importance of maintaining social activity throughout your lifespan.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extLst>
      <p:ext uri="{BB962C8B-B14F-4D97-AF65-F5344CB8AC3E}">
        <p14:creationId xmlns:p14="http://schemas.microsoft.com/office/powerpoint/2010/main" val="2818410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i="0" baseline="0" dirty="0" smtClean="0"/>
              <a:t>Today we will be concentrating on the power of social activity. But, I wanted to remind you of all of the keys to embracing. Remember—these keys represent lifestyle behaviors.  Practiced through the lifespan (although it is never to late to start), these lifestyles contribute to health, well-being, life quality and even longevity.  </a:t>
            </a:r>
          </a:p>
          <a:p>
            <a:endParaRPr lang="en-US" i="0" baseline="0" dirty="0" smtClean="0"/>
          </a:p>
          <a:p>
            <a:pPr marL="237127" indent="-237127">
              <a:buFont typeface="+mj-lt"/>
              <a:buAutoNum type="arabicPeriod"/>
            </a:pPr>
            <a:r>
              <a:rPr lang="en-US" dirty="0" smtClean="0"/>
              <a:t>Attitude is Everything</a:t>
            </a:r>
          </a:p>
          <a:p>
            <a:pPr marL="237127" indent="-237127">
              <a:buFont typeface="+mj-lt"/>
              <a:buAutoNum type="arabicPeriod"/>
            </a:pPr>
            <a:r>
              <a:rPr lang="en-US" dirty="0" smtClean="0"/>
              <a:t>Eating Healthy</a:t>
            </a:r>
          </a:p>
          <a:p>
            <a:pPr marL="237127" indent="-237127">
              <a:buFont typeface="+mj-lt"/>
              <a:buAutoNum type="arabicPeriod"/>
            </a:pPr>
            <a:r>
              <a:rPr lang="en-US" dirty="0" smtClean="0"/>
              <a:t>Get Fit</a:t>
            </a:r>
          </a:p>
          <a:p>
            <a:pPr marL="237127" indent="-237127">
              <a:buFont typeface="+mj-lt"/>
              <a:buAutoNum type="arabicPeriod"/>
            </a:pPr>
            <a:r>
              <a:rPr lang="en-US" dirty="0" smtClean="0"/>
              <a:t>Brain Health</a:t>
            </a:r>
          </a:p>
          <a:p>
            <a:pPr marL="237127" indent="-237127">
              <a:buFont typeface="+mj-lt"/>
              <a:buAutoNum type="arabicPeriod"/>
            </a:pPr>
            <a:r>
              <a:rPr lang="en-US" dirty="0" smtClean="0"/>
              <a:t>Be Social</a:t>
            </a:r>
          </a:p>
          <a:p>
            <a:pPr marL="237127" indent="-237127">
              <a:buFont typeface="+mj-lt"/>
              <a:buAutoNum type="arabicPeriod"/>
            </a:pPr>
            <a:r>
              <a:rPr lang="en-US" dirty="0" smtClean="0"/>
              <a:t>Tune-in to the Times</a:t>
            </a:r>
          </a:p>
          <a:p>
            <a:pPr marL="237127" indent="-237127">
              <a:buFont typeface="+mj-lt"/>
              <a:buAutoNum type="arabicPeriod"/>
            </a:pPr>
            <a:r>
              <a:rPr lang="en-US" dirty="0" smtClean="0"/>
              <a:t>Stay Safe</a:t>
            </a:r>
          </a:p>
          <a:p>
            <a:pPr marL="237127" indent="-237127">
              <a:buFont typeface="+mj-lt"/>
              <a:buAutoNum type="arabicPeriod"/>
            </a:pPr>
            <a:r>
              <a:rPr lang="en-US" dirty="0" smtClean="0"/>
              <a:t>Know Your Numbers</a:t>
            </a:r>
          </a:p>
          <a:p>
            <a:pPr marL="237127" indent="-237127">
              <a:buFont typeface="+mj-lt"/>
              <a:buAutoNum type="arabicPeriod"/>
            </a:pPr>
            <a:r>
              <a:rPr lang="en-US" dirty="0" smtClean="0"/>
              <a:t>Manage Your Stress</a:t>
            </a:r>
          </a:p>
          <a:p>
            <a:pPr marL="237127" indent="-237127">
              <a:buFont typeface="+mj-lt"/>
              <a:buAutoNum type="arabicPeriod"/>
            </a:pPr>
            <a:r>
              <a:rPr lang="en-US" dirty="0" smtClean="0"/>
              <a:t>Financial Affairs</a:t>
            </a:r>
          </a:p>
          <a:p>
            <a:pPr marL="237127" indent="-237127">
              <a:buFont typeface="+mj-lt"/>
              <a:buAutoNum type="arabicPeriod"/>
            </a:pPr>
            <a:r>
              <a:rPr lang="en-US" dirty="0" smtClean="0"/>
              <a:t>Sleep Tight</a:t>
            </a:r>
          </a:p>
          <a:p>
            <a:pPr marL="237127" indent="-237127">
              <a:buFont typeface="+mj-lt"/>
              <a:buAutoNum type="arabicPeriod"/>
            </a:pPr>
            <a:r>
              <a:rPr lang="en-US" dirty="0" smtClean="0"/>
              <a:t>Take Time for You</a:t>
            </a:r>
          </a:p>
          <a:p>
            <a:pPr>
              <a:buFont typeface="Calibri" pitchFamily="34" charset="0"/>
              <a:buChar char="-"/>
            </a:pPr>
            <a:endParaRPr lang="en-US" dirty="0" smtClean="0"/>
          </a:p>
          <a:p>
            <a:pPr>
              <a:buFont typeface="Calibri" pitchFamily="34" charset="0"/>
              <a:buNone/>
            </a:pPr>
            <a:r>
              <a:rPr lang="en-US" dirty="0" smtClean="0"/>
              <a:t>Today</a:t>
            </a:r>
            <a:r>
              <a:rPr lang="en-US" baseline="0" dirty="0" smtClean="0"/>
              <a:t> we are going to highlight the power of social activity.  So, let’s begin by talking about the power of quality versus quantity social interactions.</a:t>
            </a:r>
            <a:endParaRPr lang="en-US" i="1" baseline="0" dirty="0" smtClean="0"/>
          </a:p>
          <a:p>
            <a:pPr>
              <a:buFont typeface="Calibri" pitchFamily="34" charset="0"/>
              <a:buChar char="-"/>
            </a:pPr>
            <a:endParaRPr lang="en-US" dirty="0" smtClean="0"/>
          </a:p>
          <a:p>
            <a:endParaRPr lang="en-US" dirty="0"/>
          </a:p>
        </p:txBody>
      </p:sp>
    </p:spTree>
    <p:extLst>
      <p:ext uri="{BB962C8B-B14F-4D97-AF65-F5344CB8AC3E}">
        <p14:creationId xmlns:p14="http://schemas.microsoft.com/office/powerpoint/2010/main" val="1355396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we’re going to be talking about the</a:t>
            </a:r>
            <a:r>
              <a:rPr lang="en-US" baseline="0" dirty="0" smtClean="0"/>
              <a:t> power of social activity, the importance of relationships with friends and family members, and the value of being connected to others. I want to start today’s lesson by thinking about the first statement – meaningful social relationships have meaningful results. </a:t>
            </a:r>
            <a:r>
              <a:rPr lang="en-US" b="1" baseline="0" dirty="0" smtClean="0"/>
              <a:t>What do you think some of the positive outcomes of having meaningful social relationships are? Now I want you to think about your own life – who are your most meaningful relationships with? Feel free to share with the group if you would like. </a:t>
            </a:r>
            <a:endParaRPr lang="en-US" b="1" dirty="0"/>
          </a:p>
        </p:txBody>
      </p:sp>
    </p:spTree>
    <p:extLst>
      <p:ext uri="{BB962C8B-B14F-4D97-AF65-F5344CB8AC3E}">
        <p14:creationId xmlns:p14="http://schemas.microsoft.com/office/powerpoint/2010/main" val="4045950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rgbClr val="7030A0"/>
                </a:solidFill>
              </a:rPr>
              <a:t>You</a:t>
            </a:r>
            <a:r>
              <a:rPr lang="en-US" b="0" baseline="0" dirty="0" smtClean="0">
                <a:solidFill>
                  <a:srgbClr val="7030A0"/>
                </a:solidFill>
              </a:rPr>
              <a:t> might notice that there is often an emphasis on quality over quantity when talking about meaningful social relationships. </a:t>
            </a:r>
            <a:endParaRPr lang="en-US" b="0" dirty="0" smtClean="0">
              <a:solidFill>
                <a:srgbClr val="7030A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rgbClr val="7030A0"/>
              </a:solidFill>
            </a:endParaRPr>
          </a:p>
          <a:p>
            <a:r>
              <a:rPr lang="en-US" sz="1200" b="1" i="0" u="none" strike="noStrike" kern="1200" baseline="0" dirty="0" smtClean="0">
                <a:solidFill>
                  <a:schemeClr val="tx1"/>
                </a:solidFill>
                <a:latin typeface="+mn-lt"/>
                <a:ea typeface="+mn-ea"/>
                <a:cs typeface="+mn-cs"/>
              </a:rPr>
              <a:t>QUALITY SOCIAL INTERACTION </a:t>
            </a: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Meaningful</a:t>
            </a:r>
            <a:r>
              <a:rPr lang="en-US" sz="1200" kern="1200" baseline="0" dirty="0" smtClean="0">
                <a:solidFill>
                  <a:schemeClr val="tx1"/>
                </a:solidFill>
                <a:effectLst/>
                <a:latin typeface="+mn-lt"/>
                <a:ea typeface="+mn-ea"/>
                <a:cs typeface="+mn-cs"/>
              </a:rPr>
              <a:t> activity produces the best benefits. The KEY is MEANINGFUL activity/relationships.  Think about it this way—You may have 4,000 friends on social media…but how many are you actually connected to?  How many actually make you feel good?  Needed?  How many give you a sense of purpose? This is NOT to say that social media is bad—it’s not—and for some, social media keeps people connected.  But again, the key word is MEANINGFUL connections.   </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Another way to think about meaningful social connections is with the quote: “To the world you may be one person, but to one person you may be the world” (~author unknown).</a:t>
            </a:r>
            <a:endParaRPr lang="en-US" sz="1200" kern="1200" dirty="0" smtClean="0">
              <a:solidFill>
                <a:schemeClr val="tx1"/>
              </a:solidFill>
              <a:effectLst/>
              <a:latin typeface="+mn-lt"/>
              <a:ea typeface="+mn-ea"/>
              <a:cs typeface="+mn-cs"/>
            </a:endParaRPr>
          </a:p>
          <a:p>
            <a:endParaRPr lang="en-US" dirty="0" smtClean="0"/>
          </a:p>
          <a:p>
            <a:r>
              <a:rPr lang="en-US" sz="1200" b="0" i="0" u="none" strike="noStrike" kern="1200" baseline="0" dirty="0" smtClean="0">
                <a:solidFill>
                  <a:schemeClr val="tx1"/>
                </a:solidFill>
                <a:latin typeface="+mn-lt"/>
                <a:ea typeface="+mn-ea"/>
                <a:cs typeface="+mn-cs"/>
              </a:rPr>
              <a:t>Quality relationships that develop with close family, friends and significant others help provide ongoing joy, excitement, support, love and purpose. Meaningful relationships require hard work, dedication and a conscious effort. They are often characterized by strong lines of communication, honesty, respect, patience, thoughtfulness, compromise, empathy, laughter and respectful confrontation.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Maintaining a meaningful relationship contributes to the strength of the relationship and plays an important role in the benefits of social activity. While acquaintances and friendships of all kinds are important, meaningful relationships can provide an increased sense of satisfaction and well-being.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It is important for everyone at every age to reflect on the things that matter most and to decide if time and energy are being balanced properly. It is also important to recognize that meaningful social activity will be different for everyone and may change throughout the lifespan. Young children and teenagers, for example, often value time with friends. With age and various life transitions, including various losses, the emphasis may evolve from friends to work to family and back to friends. Especially in later life, relationships and social activities can help you cope with life’s transitions. </a:t>
            </a:r>
            <a:endParaRPr lang="en-US" i="1" dirty="0"/>
          </a:p>
        </p:txBody>
      </p:sp>
      <p:sp>
        <p:nvSpPr>
          <p:cNvPr id="4" name="Slide Number Placeholder 3"/>
          <p:cNvSpPr>
            <a:spLocks noGrp="1"/>
          </p:cNvSpPr>
          <p:nvPr>
            <p:ph type="sldNum" sz="quarter" idx="10"/>
          </p:nvPr>
        </p:nvSpPr>
        <p:spPr/>
        <p:txBody>
          <a:bodyPr/>
          <a:lstStyle/>
          <a:p>
            <a:fld id="{6F97B18C-B5ED-4B6B-9105-9A7ED55522D7}" type="slidenum">
              <a:rPr lang="en-US" smtClean="0"/>
              <a:pPr/>
              <a:t>4</a:t>
            </a:fld>
            <a:endParaRPr lang="en-US"/>
          </a:p>
        </p:txBody>
      </p:sp>
    </p:spTree>
    <p:extLst>
      <p:ext uri="{BB962C8B-B14F-4D97-AF65-F5344CB8AC3E}">
        <p14:creationId xmlns:p14="http://schemas.microsoft.com/office/powerpoint/2010/main" val="2209141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Although</a:t>
            </a:r>
            <a:r>
              <a:rPr lang="en-US" sz="1200" b="0" i="0" kern="1200" baseline="0" dirty="0" smtClean="0">
                <a:solidFill>
                  <a:schemeClr val="tx1"/>
                </a:solidFill>
                <a:effectLst/>
                <a:latin typeface="+mn-lt"/>
                <a:ea typeface="+mn-ea"/>
                <a:cs typeface="+mn-cs"/>
              </a:rPr>
              <a:t> meaningful relationships can take work – there are certainly many health-related benefits. </a:t>
            </a:r>
            <a:endParaRPr lang="en-US" sz="1200" b="0" i="0" kern="1200" dirty="0" smtClean="0">
              <a:solidFill>
                <a:schemeClr val="tx1"/>
              </a:solidFill>
              <a:effectLst/>
              <a:latin typeface="+mn-lt"/>
              <a:ea typeface="+mn-ea"/>
              <a:cs typeface="+mn-cs"/>
            </a:endParaRPr>
          </a:p>
          <a:p>
            <a:endParaRPr lang="en-US" sz="1200" b="1" i="1"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What do you think th</a:t>
            </a:r>
            <a:r>
              <a:rPr lang="en-US" sz="1200" b="1" i="1" kern="1200" baseline="0" dirty="0" smtClean="0">
                <a:solidFill>
                  <a:schemeClr val="tx1"/>
                </a:solidFill>
                <a:effectLst/>
                <a:latin typeface="+mn-lt"/>
                <a:ea typeface="+mn-ea"/>
                <a:cs typeface="+mn-cs"/>
              </a:rPr>
              <a:t>e positive health benefits of social activity are?</a:t>
            </a:r>
            <a:endParaRPr lang="en-US" sz="1200" b="1" i="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Social activity is good for a person regardless of who you are, how old you are, where you live, or what you do.  Being socially engaged with friends, family, and various activities throughout the lifespan has many positive benefits:  </a:t>
            </a:r>
          </a:p>
          <a:p>
            <a:pPr marL="628650" lvl="1" indent="-171450">
              <a:buFont typeface="Calibri" pitchFamily="34" charset="0"/>
              <a:buChar char="-"/>
            </a:pPr>
            <a:r>
              <a:rPr lang="en-US" sz="1200" kern="1200" dirty="0" smtClean="0">
                <a:solidFill>
                  <a:schemeClr val="tx1"/>
                </a:solidFill>
                <a:effectLst/>
                <a:latin typeface="+mn-lt"/>
                <a:ea typeface="+mn-ea"/>
                <a:cs typeface="+mn-cs"/>
              </a:rPr>
              <a:t>Reduced risk of cardiovascular disease</a:t>
            </a:r>
          </a:p>
          <a:p>
            <a:pPr marL="628650" lvl="1" indent="-171450">
              <a:buFont typeface="Calibri" pitchFamily="34" charset="0"/>
              <a:buChar char="-"/>
            </a:pPr>
            <a:r>
              <a:rPr lang="en-US" sz="1200" kern="1200" dirty="0" smtClean="0">
                <a:solidFill>
                  <a:schemeClr val="tx1"/>
                </a:solidFill>
                <a:effectLst/>
                <a:latin typeface="+mn-lt"/>
                <a:ea typeface="+mn-ea"/>
                <a:cs typeface="+mn-cs"/>
              </a:rPr>
              <a:t>Reduced risk of osteoporosis and rheumatoid arthritis</a:t>
            </a:r>
          </a:p>
          <a:p>
            <a:pPr marL="628650" lvl="1" indent="-171450">
              <a:buFont typeface="Calibri" pitchFamily="34" charset="0"/>
              <a:buChar char="-"/>
            </a:pPr>
            <a:r>
              <a:rPr lang="en-US" sz="1200" kern="1200" dirty="0" smtClean="0">
                <a:solidFill>
                  <a:schemeClr val="tx1"/>
                </a:solidFill>
                <a:effectLst/>
                <a:latin typeface="+mn-lt"/>
                <a:ea typeface="+mn-ea"/>
                <a:cs typeface="+mn-cs"/>
              </a:rPr>
              <a:t>Reduced risk for some cancers</a:t>
            </a:r>
          </a:p>
          <a:p>
            <a:pPr marL="628650" lvl="1" indent="-171450">
              <a:buFont typeface="Calibri" pitchFamily="34" charset="0"/>
              <a:buChar char="-"/>
            </a:pPr>
            <a:r>
              <a:rPr lang="en-US" sz="1200" kern="1200" dirty="0" smtClean="0">
                <a:solidFill>
                  <a:schemeClr val="tx1"/>
                </a:solidFill>
                <a:effectLst/>
                <a:latin typeface="+mn-lt"/>
                <a:ea typeface="+mn-ea"/>
                <a:cs typeface="+mn-cs"/>
              </a:rPr>
              <a:t>Reduced risk for Alzheimer’s disease and other dementias</a:t>
            </a:r>
          </a:p>
          <a:p>
            <a:pPr marL="628650" lvl="1" indent="-171450">
              <a:buFont typeface="Calibri" pitchFamily="34" charset="0"/>
              <a:buChar char="-"/>
            </a:pPr>
            <a:r>
              <a:rPr lang="en-US" sz="1200" kern="1200" dirty="0" smtClean="0">
                <a:solidFill>
                  <a:schemeClr val="tx1"/>
                </a:solidFill>
                <a:effectLst/>
                <a:latin typeface="+mn-lt"/>
                <a:ea typeface="+mn-ea"/>
                <a:cs typeface="+mn-cs"/>
              </a:rPr>
              <a:t>Reduced risk for mental health disorders, such as depression</a:t>
            </a:r>
          </a:p>
          <a:p>
            <a:pPr marL="628650" lvl="1" indent="-171450">
              <a:buFont typeface="Calibri" pitchFamily="34" charset="0"/>
              <a:buChar char="-"/>
            </a:pPr>
            <a:r>
              <a:rPr lang="en-US" sz="1200" kern="1200" dirty="0" smtClean="0">
                <a:solidFill>
                  <a:schemeClr val="tx1"/>
                </a:solidFill>
                <a:effectLst/>
                <a:latin typeface="+mn-lt"/>
                <a:ea typeface="+mn-ea"/>
                <a:cs typeface="+mn-cs"/>
              </a:rPr>
              <a:t>Better brain vitality </a:t>
            </a:r>
          </a:p>
          <a:p>
            <a:pPr marL="628650" lvl="1" indent="-171450">
              <a:buFont typeface="Calibri" pitchFamily="34" charset="0"/>
              <a:buChar char="-"/>
            </a:pPr>
            <a:r>
              <a:rPr lang="en-US" sz="1200" kern="1200" dirty="0" smtClean="0">
                <a:solidFill>
                  <a:schemeClr val="tx1"/>
                </a:solidFill>
                <a:effectLst/>
                <a:latin typeface="+mn-lt"/>
                <a:ea typeface="+mn-ea"/>
                <a:cs typeface="+mn-cs"/>
              </a:rPr>
              <a:t>Overall happier and healthier lifestyle</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Being socially engaged with friends, family, and various activities throughout the lifespan has many positive benefits:  </a:t>
            </a:r>
          </a:p>
          <a:p>
            <a:pPr marL="628650" lvl="1" indent="-171450">
              <a:buFont typeface="Calibri" pitchFamily="34" charset="0"/>
              <a:buChar char="-"/>
            </a:pPr>
            <a:r>
              <a:rPr lang="en-US" sz="1200" kern="1200" dirty="0" smtClean="0">
                <a:solidFill>
                  <a:schemeClr val="tx1"/>
                </a:solidFill>
                <a:effectLst/>
                <a:latin typeface="+mn-lt"/>
                <a:ea typeface="+mn-ea"/>
                <a:cs typeface="+mn-cs"/>
              </a:rPr>
              <a:t>Improved social skills</a:t>
            </a:r>
          </a:p>
          <a:p>
            <a:pPr marL="628650" lvl="1" indent="-171450">
              <a:buFont typeface="Calibri" pitchFamily="34" charset="0"/>
              <a:buChar char="-"/>
            </a:pPr>
            <a:r>
              <a:rPr lang="en-US" sz="1200" kern="1200" dirty="0" smtClean="0">
                <a:solidFill>
                  <a:schemeClr val="tx1"/>
                </a:solidFill>
                <a:effectLst/>
                <a:latin typeface="+mn-lt"/>
                <a:ea typeface="+mn-ea"/>
                <a:cs typeface="+mn-cs"/>
              </a:rPr>
              <a:t>Improved academic performance</a:t>
            </a:r>
          </a:p>
          <a:p>
            <a:pPr marL="628650" lvl="1" indent="-171450">
              <a:buFont typeface="Calibri" pitchFamily="34" charset="0"/>
              <a:buChar char="-"/>
            </a:pPr>
            <a:r>
              <a:rPr lang="en-US" sz="1200" kern="1200" dirty="0" smtClean="0">
                <a:solidFill>
                  <a:schemeClr val="tx1"/>
                </a:solidFill>
                <a:effectLst/>
                <a:latin typeface="+mn-lt"/>
                <a:ea typeface="+mn-ea"/>
                <a:cs typeface="+mn-cs"/>
              </a:rPr>
              <a:t>Positive attitude</a:t>
            </a:r>
          </a:p>
          <a:p>
            <a:pPr marL="628650" lvl="1" indent="-171450">
              <a:buFont typeface="Calibri" pitchFamily="34" charset="0"/>
              <a:buChar char="-"/>
            </a:pPr>
            <a:r>
              <a:rPr lang="en-US" sz="1200" kern="1200" dirty="0" smtClean="0">
                <a:solidFill>
                  <a:schemeClr val="tx1"/>
                </a:solidFill>
                <a:effectLst/>
                <a:latin typeface="+mn-lt"/>
                <a:ea typeface="+mn-ea"/>
                <a:cs typeface="+mn-cs"/>
              </a:rPr>
              <a:t>Enhanced self-esteem</a:t>
            </a:r>
          </a:p>
          <a:p>
            <a:pPr marL="628650" lvl="1" indent="-171450">
              <a:buFont typeface="Calibri" pitchFamily="34" charset="0"/>
              <a:buChar char="-"/>
            </a:pPr>
            <a:r>
              <a:rPr lang="en-US" sz="1200" kern="1200" dirty="0" smtClean="0">
                <a:solidFill>
                  <a:schemeClr val="tx1"/>
                </a:solidFill>
                <a:effectLst/>
                <a:latin typeface="+mn-lt"/>
                <a:ea typeface="+mn-ea"/>
                <a:cs typeface="+mn-cs"/>
              </a:rPr>
              <a:t>A sense of connection to peers, groups and the community</a:t>
            </a:r>
          </a:p>
          <a:p>
            <a:pPr marL="628650" lvl="1" indent="-171450">
              <a:buFont typeface="Calibri" pitchFamily="34" charset="0"/>
              <a:buChar char="-"/>
            </a:pPr>
            <a:r>
              <a:rPr lang="en-US" sz="1200" kern="1200" dirty="0" smtClean="0">
                <a:solidFill>
                  <a:schemeClr val="tx1"/>
                </a:solidFill>
                <a:effectLst/>
                <a:latin typeface="+mn-lt"/>
                <a:ea typeface="+mn-ea"/>
                <a:cs typeface="+mn-cs"/>
              </a:rPr>
              <a:t>Enhanced</a:t>
            </a:r>
            <a:r>
              <a:rPr lang="en-US" sz="1200" kern="1200" baseline="0" dirty="0" smtClean="0">
                <a:solidFill>
                  <a:schemeClr val="tx1"/>
                </a:solidFill>
                <a:effectLst/>
                <a:latin typeface="+mn-lt"/>
                <a:ea typeface="+mn-ea"/>
                <a:cs typeface="+mn-cs"/>
              </a:rPr>
              <a:t> sense of purpose</a:t>
            </a:r>
            <a:endParaRPr lang="en-US" sz="1200" kern="1200" dirty="0" smtClean="0">
              <a:solidFill>
                <a:schemeClr val="tx1"/>
              </a:solidFill>
              <a:effectLst/>
              <a:latin typeface="+mn-lt"/>
              <a:ea typeface="+mn-ea"/>
              <a:cs typeface="+mn-cs"/>
            </a:endParaRPr>
          </a:p>
          <a:p>
            <a:pPr marL="628650" lvl="1" indent="-171450">
              <a:buFont typeface="Calibri" pitchFamily="34" charset="0"/>
              <a:buChar char="-"/>
            </a:pPr>
            <a:r>
              <a:rPr lang="en-US" sz="1200" kern="1200" dirty="0" smtClean="0">
                <a:solidFill>
                  <a:schemeClr val="tx1"/>
                </a:solidFill>
                <a:effectLst/>
                <a:latin typeface="+mn-lt"/>
                <a:ea typeface="+mn-ea"/>
                <a:cs typeface="+mn-cs"/>
              </a:rPr>
              <a:t>Overall happier and healthier lifestyle</a:t>
            </a:r>
          </a:p>
          <a:p>
            <a:endParaRPr lang="en-US" dirty="0" smtClean="0"/>
          </a:p>
          <a:p>
            <a:pPr defTabSz="949199">
              <a:defRPr/>
            </a:pPr>
            <a:r>
              <a:rPr lang="en-US" b="1" dirty="0" smtClean="0"/>
              <a:t>What are some risks associated with being socially isolated?</a:t>
            </a:r>
          </a:p>
          <a:p>
            <a:pPr defTabSz="949199">
              <a:defRPr/>
            </a:pPr>
            <a:r>
              <a:rPr lang="en-US" dirty="0" smtClean="0"/>
              <a:t>Not </a:t>
            </a:r>
            <a:r>
              <a:rPr lang="en-US" dirty="0" smtClean="0"/>
              <a:t>being social can lead to depression and social isolation which can negatively affect health and well-being.</a:t>
            </a:r>
            <a:r>
              <a:rPr lang="en-US" i="0" baseline="0" dirty="0" smtClean="0"/>
              <a:t> The risks of social isolation are</a:t>
            </a:r>
            <a:r>
              <a:rPr lang="en-US" i="0" baseline="0" dirty="0" smtClean="0"/>
              <a:t>: loneliness and perhaps depression, and less </a:t>
            </a:r>
            <a:r>
              <a:rPr lang="en-US" i="0" baseline="0" smtClean="0"/>
              <a:t>physical activity. </a:t>
            </a:r>
            <a:endParaRPr lang="en-US" i="0" baseline="0" dirty="0" smtClean="0"/>
          </a:p>
          <a:p>
            <a:endParaRPr lang="en-US" dirty="0" smtClean="0"/>
          </a:p>
        </p:txBody>
      </p:sp>
      <p:sp>
        <p:nvSpPr>
          <p:cNvPr id="4" name="Slide Number Placeholder 3"/>
          <p:cNvSpPr>
            <a:spLocks noGrp="1"/>
          </p:cNvSpPr>
          <p:nvPr>
            <p:ph type="sldNum" sz="quarter" idx="10"/>
          </p:nvPr>
        </p:nvSpPr>
        <p:spPr/>
        <p:txBody>
          <a:bodyPr/>
          <a:lstStyle/>
          <a:p>
            <a:fld id="{6F97B18C-B5ED-4B6B-9105-9A7ED55522D7}"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086203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GET CONNECTED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Finding or creating connections is a key to social activity.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Social connectedness includes relationships with family, friends, co-workers and other people you interact with as you carry out daily activities, such as your bankers, store clerks and health care providers. These may be people you consistently see or look forward to seeing, people with whom you have something in common or people you trust.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Social connectedness also includes various activities in the community or at home. The types of activities that engage you socially are endless, but it is important to try and seek or create an activity that is meaningful to you. </a:t>
            </a:r>
          </a:p>
          <a:p>
            <a:endParaRPr lang="en-US" sz="1200" b="0" i="0" u="none" strike="noStrike" kern="1200" baseline="0" dirty="0" smtClean="0">
              <a:solidFill>
                <a:schemeClr val="tx1"/>
              </a:solidFill>
              <a:latin typeface="+mn-lt"/>
              <a:ea typeface="+mn-ea"/>
              <a:cs typeface="+mn-cs"/>
            </a:endParaRPr>
          </a:p>
          <a:p>
            <a:r>
              <a:rPr lang="en-US" dirty="0" smtClean="0"/>
              <a:t>By engaging with people and participating in activities that you enjoy, social activity can be easy, fun and fulfilling.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Examples of social activities include: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Joining a community center, club or committee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Organizing or attending get-togethers with friends, family or neighbors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Going to a theater, movie, sporting event or festival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Traveling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Eating out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Volunteering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Taking classes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Sign up for a class in your community and try something new like dancing, cooking or yoga. Or volunteer your time at a local shelter or food pantry.</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Optional Discussion: Ask participants to brainstorm and share ways that they seek new connections with people. </a:t>
            </a:r>
            <a:endParaRPr lang="en-US" i="1" dirty="0" smtClean="0"/>
          </a:p>
        </p:txBody>
      </p:sp>
      <p:sp>
        <p:nvSpPr>
          <p:cNvPr id="4" name="Slide Number Placeholder 3"/>
          <p:cNvSpPr>
            <a:spLocks noGrp="1"/>
          </p:cNvSpPr>
          <p:nvPr>
            <p:ph type="sldNum" sz="quarter" idx="10"/>
          </p:nvPr>
        </p:nvSpPr>
        <p:spPr/>
        <p:txBody>
          <a:bodyPr/>
          <a:lstStyle/>
          <a:p>
            <a:fld id="{6F97B18C-B5ED-4B6B-9105-9A7ED55522D7}" type="slidenum">
              <a:rPr lang="en-US" smtClean="0"/>
              <a:pPr/>
              <a:t>6</a:t>
            </a:fld>
            <a:endParaRPr lang="en-US"/>
          </a:p>
        </p:txBody>
      </p:sp>
    </p:spTree>
    <p:extLst>
      <p:ext uri="{BB962C8B-B14F-4D97-AF65-F5344CB8AC3E}">
        <p14:creationId xmlns:p14="http://schemas.microsoft.com/office/powerpoint/2010/main" val="3403492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THE SOCIAL CHALLENGE (BEING SOCIAL WHEN YOU DON’T WANT TO BE)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It is important to know your personality and social preferences. For some, engaging in social activity is energizing, while others prefer their own inner thoughts and conversations. Some people struggle with social activity because they are depressed. In a case of depression, a person may feel like being alone, but social isolation can actually feed the depression. Even though it can be challenging, the benefits of seeking social activity, including one-on-one interaction with a close friend or even a therapist, are worth the effort and can help ease depressive symptoms. To help keep you connected to the world: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Write down your social goals. </a:t>
            </a:r>
            <a:r>
              <a:rPr lang="en-US" sz="1200" b="0" i="0" u="none" strike="noStrike" kern="1200" baseline="0" dirty="0" smtClean="0">
                <a:solidFill>
                  <a:schemeClr val="tx1"/>
                </a:solidFill>
                <a:latin typeface="+mn-lt"/>
                <a:ea typeface="+mn-ea"/>
                <a:cs typeface="+mn-cs"/>
              </a:rPr>
              <a:t>Start small and be realistic. Perhaps a goal is to go to the market and say “hi” to the greeter every Saturday or to call a relative or friend once a week.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Create a schedule. </a:t>
            </a:r>
            <a:r>
              <a:rPr lang="en-US" sz="1200" b="0" i="0" u="none" strike="noStrike" kern="1200" baseline="0" dirty="0" smtClean="0">
                <a:solidFill>
                  <a:schemeClr val="tx1"/>
                </a:solidFill>
                <a:latin typeface="+mn-lt"/>
                <a:ea typeface="+mn-ea"/>
                <a:cs typeface="+mn-cs"/>
              </a:rPr>
              <a:t>You are more likely to participate in things when events are scheduled in advance. Calendars and planning ahead eliminate the ease of saying “no” to a last-minute invitation, force you to create a manageable schedule and take away the anxiety of thinking about what you are going to do.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Take a class. </a:t>
            </a:r>
            <a:r>
              <a:rPr lang="en-US" sz="1200" b="0" i="0" u="none" strike="noStrike" kern="1200" baseline="0" dirty="0" smtClean="0">
                <a:solidFill>
                  <a:schemeClr val="tx1"/>
                </a:solidFill>
                <a:latin typeface="+mn-lt"/>
                <a:ea typeface="+mn-ea"/>
                <a:cs typeface="+mn-cs"/>
              </a:rPr>
              <a:t>Local community centers, schools/colleges, Cooperative Extension offices, senior centers and public health offices often offer a wide variety of classes on various topics and hobbies.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Volunteer. </a:t>
            </a:r>
            <a:r>
              <a:rPr lang="en-US" sz="1200" b="0" i="0" u="none" strike="noStrike" kern="1200" baseline="0" dirty="0" smtClean="0">
                <a:solidFill>
                  <a:schemeClr val="tx1"/>
                </a:solidFill>
                <a:latin typeface="+mn-lt"/>
                <a:ea typeface="+mn-ea"/>
                <a:cs typeface="+mn-cs"/>
              </a:rPr>
              <a:t>You may only be one person in the world, but to one person you may mean the world.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Participate in a support group. </a:t>
            </a:r>
            <a:r>
              <a:rPr lang="en-US" sz="1200" b="0" i="0" u="none" strike="noStrike" kern="1200" baseline="0" dirty="0" smtClean="0">
                <a:solidFill>
                  <a:schemeClr val="tx1"/>
                </a:solidFill>
                <a:latin typeface="+mn-lt"/>
                <a:ea typeface="+mn-ea"/>
                <a:cs typeface="+mn-cs"/>
              </a:rPr>
              <a:t>Support groups introduce you to others who may be facing similar challenges. </a:t>
            </a:r>
          </a:p>
          <a:p>
            <a:endParaRPr lang="en-US" dirty="0" smtClean="0"/>
          </a:p>
          <a:p>
            <a:r>
              <a:rPr lang="en-US" sz="1200" b="0" i="0" u="none" strike="noStrike" kern="1200" baseline="0" dirty="0" smtClean="0">
                <a:solidFill>
                  <a:schemeClr val="tx1"/>
                </a:solidFill>
                <a:latin typeface="+mn-lt"/>
                <a:ea typeface="+mn-ea"/>
                <a:cs typeface="+mn-cs"/>
              </a:rPr>
              <a:t>While being socially active is critical to health and well-being, everyone has limits on how much time can be spent socially engaged. It is acceptable and healthy to enjoy alone time, as these opportunities help you to reflect on life’s meaning. Engaging in meaningful social activity and establishing healthy lifestyle behaviors throughout your life will influence optimal aging. </a:t>
            </a:r>
          </a:p>
          <a:p>
            <a:endParaRPr lang="en-US" dirty="0"/>
          </a:p>
        </p:txBody>
      </p:sp>
      <p:sp>
        <p:nvSpPr>
          <p:cNvPr id="4" name="Slide Number Placeholder 3"/>
          <p:cNvSpPr>
            <a:spLocks noGrp="1"/>
          </p:cNvSpPr>
          <p:nvPr>
            <p:ph type="sldNum" sz="quarter" idx="10"/>
          </p:nvPr>
        </p:nvSpPr>
        <p:spPr/>
        <p:txBody>
          <a:bodyPr/>
          <a:lstStyle/>
          <a:p>
            <a:fld id="{6F97B18C-B5ED-4B6B-9105-9A7ED55522D7}" type="slidenum">
              <a:rPr lang="en-US" smtClean="0"/>
              <a:pPr/>
              <a:t>7</a:t>
            </a:fld>
            <a:endParaRPr lang="en-US"/>
          </a:p>
        </p:txBody>
      </p:sp>
    </p:spTree>
    <p:extLst>
      <p:ext uri="{BB962C8B-B14F-4D97-AF65-F5344CB8AC3E}">
        <p14:creationId xmlns:p14="http://schemas.microsoft.com/office/powerpoint/2010/main" val="1382124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Remember this quote…</a:t>
            </a:r>
            <a:endParaRPr lang="en-US" i="0" dirty="0" smtClean="0"/>
          </a:p>
          <a:p>
            <a:endParaRPr lang="en-US" dirty="0"/>
          </a:p>
        </p:txBody>
      </p:sp>
      <p:sp>
        <p:nvSpPr>
          <p:cNvPr id="4" name="Slide Number Placeholder 3"/>
          <p:cNvSpPr>
            <a:spLocks noGrp="1"/>
          </p:cNvSpPr>
          <p:nvPr>
            <p:ph type="sldNum" sz="quarter" idx="10"/>
          </p:nvPr>
        </p:nvSpPr>
        <p:spPr/>
        <p:txBody>
          <a:bodyPr/>
          <a:lstStyle/>
          <a:p>
            <a:fld id="{6F97B18C-B5ED-4B6B-9105-9A7ED55522D7}" type="slidenum">
              <a:rPr lang="en-US" smtClean="0"/>
              <a:pPr/>
              <a:t>8</a:t>
            </a:fld>
            <a:endParaRPr lang="en-US"/>
          </a:p>
        </p:txBody>
      </p:sp>
    </p:spTree>
    <p:extLst>
      <p:ext uri="{BB962C8B-B14F-4D97-AF65-F5344CB8AC3E}">
        <p14:creationId xmlns:p14="http://schemas.microsoft.com/office/powerpoint/2010/main" val="3639252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is your chance TO</a:t>
            </a:r>
            <a:r>
              <a:rPr lang="en-US" baseline="0" dirty="0" smtClean="0"/>
              <a:t> BE social today! </a:t>
            </a:r>
          </a:p>
          <a:p>
            <a:endParaRPr lang="en-US" dirty="0" smtClean="0"/>
          </a:p>
          <a:p>
            <a:r>
              <a:rPr lang="en-US" i="1" dirty="0" smtClean="0"/>
              <a:t>Activity:</a:t>
            </a:r>
            <a:r>
              <a:rPr lang="en-US" i="1" baseline="0" dirty="0" smtClean="0"/>
              <a:t> </a:t>
            </a:r>
            <a:r>
              <a:rPr lang="en-US" i="1" baseline="0" dirty="0" err="1" smtClean="0"/>
              <a:t>Thumball</a:t>
            </a:r>
            <a:endParaRPr lang="en-US" i="1" baseline="0" dirty="0" smtClean="0"/>
          </a:p>
        </p:txBody>
      </p:sp>
      <p:sp>
        <p:nvSpPr>
          <p:cNvPr id="4" name="Slide Number Placeholder 3"/>
          <p:cNvSpPr>
            <a:spLocks noGrp="1"/>
          </p:cNvSpPr>
          <p:nvPr>
            <p:ph type="sldNum" sz="quarter" idx="10"/>
          </p:nvPr>
        </p:nvSpPr>
        <p:spPr/>
        <p:txBody>
          <a:bodyPr/>
          <a:lstStyle/>
          <a:p>
            <a:fld id="{6F97B18C-B5ED-4B6B-9105-9A7ED55522D7}" type="slidenum">
              <a:rPr lang="en-US" smtClean="0"/>
              <a:pPr/>
              <a:t>9</a:t>
            </a:fld>
            <a:endParaRPr lang="en-US"/>
          </a:p>
        </p:txBody>
      </p:sp>
    </p:spTree>
    <p:extLst>
      <p:ext uri="{BB962C8B-B14F-4D97-AF65-F5344CB8AC3E}">
        <p14:creationId xmlns:p14="http://schemas.microsoft.com/office/powerpoint/2010/main" val="4151798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68865"/>
            <a:ext cx="7772400" cy="1470025"/>
          </a:xfrm>
          <a:prstGeom prst="rect">
            <a:avLst/>
          </a:prstGeom>
        </p:spPr>
        <p:txBody>
          <a:bodyPr/>
          <a:lstStyle>
            <a:lvl1pPr algn="ctr">
              <a:defRPr sz="44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438890"/>
            <a:ext cx="6400800" cy="1752600"/>
          </a:xfrm>
          <a:prstGeom prst="rect">
            <a:avLst/>
          </a:prstGeom>
        </p:spPr>
        <p:txBody>
          <a:bodyPr>
            <a:normAutofit/>
          </a:bodyPr>
          <a:lstStyle>
            <a:lvl1pPr marL="0" indent="0" algn="ctr">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728134"/>
            <a:ext cx="8229600" cy="539803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45067"/>
            <a:ext cx="2057400" cy="5381096"/>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45067"/>
            <a:ext cx="6019800" cy="5381096"/>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728134"/>
            <a:ext cx="8229600" cy="539803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741644"/>
            <a:ext cx="7772400" cy="1362075"/>
          </a:xfrm>
          <a:prstGeom prst="rect">
            <a:avLst/>
          </a:prstGeo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3122541"/>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56733"/>
            <a:ext cx="40386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56733"/>
            <a:ext cx="40386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068-BB4E-7B45-8E03-6619938B0FD6}" type="slidenum">
              <a:rPr lang="en-US" smtClean="0"/>
              <a:t>‹#›</a:t>
            </a:fld>
            <a:endParaRPr lang="en-US"/>
          </a:p>
        </p:txBody>
      </p:sp>
      <p:sp>
        <p:nvSpPr>
          <p:cNvPr id="8"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87400"/>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427161"/>
            <a:ext cx="4040188" cy="4736571"/>
          </a:xfrm>
          <a:prstGeom prst="rect">
            <a:avLst/>
          </a:prstGeom>
        </p:spPr>
        <p:txBody>
          <a:bodyPr/>
          <a:lstStyle>
            <a:lvl1pPr>
              <a:defRPr sz="1800" b="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787400"/>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427161"/>
            <a:ext cx="4041775" cy="4736571"/>
          </a:xfrm>
          <a:prstGeom prst="rect">
            <a:avLst/>
          </a:prstGeom>
        </p:spPr>
        <p:txBody>
          <a:bodyPr/>
          <a:lstStyle>
            <a:lvl1pPr>
              <a:defRPr sz="1800" b="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8E8068-BB4E-7B45-8E03-6619938B0FD6}" type="slidenum">
              <a:rPr lang="en-US" smtClean="0"/>
              <a:t>‹#›</a:t>
            </a:fld>
            <a:endParaRPr lang="en-US"/>
          </a:p>
        </p:txBody>
      </p:sp>
      <p:sp>
        <p:nvSpPr>
          <p:cNvPr id="10"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8E8068-BB4E-7B45-8E03-6619938B0FD6}" type="slidenum">
              <a:rPr lang="en-US" smtClean="0"/>
              <a:t>‹#›</a:t>
            </a:fld>
            <a:endParaRPr lang="en-US"/>
          </a:p>
        </p:txBody>
      </p:sp>
      <p:sp>
        <p:nvSpPr>
          <p:cNvPr id="6"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53533"/>
            <a:ext cx="3008313" cy="106665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753533"/>
            <a:ext cx="5111750" cy="5372630"/>
          </a:xfrm>
          <a:prstGeom prst="rect">
            <a:avLst/>
          </a:prstGeom>
        </p:spPr>
        <p:txBody>
          <a:bodyPr/>
          <a:lstStyle>
            <a:lvl1pPr>
              <a:defRPr sz="2400" b="1"/>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20190"/>
            <a:ext cx="3008313" cy="4305973"/>
          </a:xfrm>
          <a:prstGeom prst="rect">
            <a:avLst/>
          </a:prstGeo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73625"/>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858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440363"/>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E8068-BB4E-7B45-8E03-6619938B0FD6}" type="slidenum">
              <a:rPr lang="en-US" smtClean="0"/>
              <a:t>‹#›</a:t>
            </a:fld>
            <a:endParaRPr lang="en-US"/>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44460" y="6344295"/>
            <a:ext cx="882680" cy="37718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457200" rtl="0" eaLnBrk="1" latinLnBrk="0" hangingPunct="1">
        <a:spcBef>
          <a:spcPct val="0"/>
        </a:spcBef>
        <a:buNone/>
        <a:defRPr sz="4000" b="0" i="0" kern="1200">
          <a:solidFill>
            <a:schemeClr val="bg1"/>
          </a:solidFill>
          <a:latin typeface="Calibri" pitchFamily="34" charset="0"/>
          <a:ea typeface="+mj-ea"/>
          <a:cs typeface="Calibri"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pitchFamily="34" charset="0"/>
          <a:ea typeface="+mn-ea"/>
          <a:cs typeface="Calibri"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Calibri" pitchFamily="34" charset="0"/>
          <a:ea typeface="+mn-ea"/>
          <a:cs typeface="Calibri"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Calibri" pitchFamily="34" charset="0"/>
          <a:ea typeface="+mn-ea"/>
          <a:cs typeface="Calibri"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Calibri" pitchFamily="34" charset="0"/>
          <a:ea typeface="+mn-ea"/>
          <a:cs typeface="Calibri"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Calibri" pitchFamily="34" charset="0"/>
          <a:ea typeface="+mn-ea"/>
          <a:cs typeface="Calibri"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1307" y="5994363"/>
            <a:ext cx="1323833" cy="743803"/>
          </a:xfrm>
          <a:prstGeom prst="rect">
            <a:avLst/>
          </a:prstGeom>
          <a:solidFill>
            <a:schemeClr val="bg1"/>
          </a:solidFill>
          <a:ln>
            <a:solidFill>
              <a:schemeClr val="bg1"/>
            </a:solidFill>
          </a:ln>
        </p:spPr>
        <p:txBody>
          <a:bodyPr wrap="square" rtlCol="0">
            <a:spAutoFit/>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9278" y="368638"/>
            <a:ext cx="4964325" cy="4790939"/>
          </a:xfrm>
          <a:prstGeom prst="rect">
            <a:avLst/>
          </a:prstGeom>
        </p:spPr>
      </p:pic>
      <p:grpSp>
        <p:nvGrpSpPr>
          <p:cNvPr id="5" name="Group 4"/>
          <p:cNvGrpSpPr/>
          <p:nvPr/>
        </p:nvGrpSpPr>
        <p:grpSpPr>
          <a:xfrm>
            <a:off x="2089278" y="5806299"/>
            <a:ext cx="4608394" cy="931867"/>
            <a:chOff x="381002" y="4495800"/>
            <a:chExt cx="8382000" cy="1676400"/>
          </a:xfrm>
        </p:grpSpPr>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9770" y="4712704"/>
              <a:ext cx="2209800" cy="145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4741" y="4495800"/>
              <a:ext cx="2378261" cy="156861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2" y="4741553"/>
              <a:ext cx="2507001" cy="1322859"/>
            </a:xfrm>
            <a:prstGeom prst="rect">
              <a:avLst/>
            </a:prstGeom>
          </p:spPr>
        </p:pic>
      </p:grpSp>
      <p:sp>
        <p:nvSpPr>
          <p:cNvPr id="2" name="TextBox 1"/>
          <p:cNvSpPr txBox="1"/>
          <p:nvPr/>
        </p:nvSpPr>
        <p:spPr>
          <a:xfrm>
            <a:off x="1245736" y="4724932"/>
            <a:ext cx="6474346" cy="707886"/>
          </a:xfrm>
          <a:prstGeom prst="rect">
            <a:avLst/>
          </a:prstGeom>
          <a:noFill/>
        </p:spPr>
        <p:txBody>
          <a:bodyPr wrap="square" rtlCol="0">
            <a:spAutoFit/>
          </a:bodyPr>
          <a:lstStyle/>
          <a:p>
            <a:pPr algn="ctr"/>
            <a:r>
              <a:rPr lang="en-US" sz="4000" dirty="0" smtClean="0">
                <a:latin typeface="Berlin Sans FB" panose="020E0602020502020306" pitchFamily="34" charset="0"/>
              </a:rPr>
              <a:t>Social Activity</a:t>
            </a:r>
            <a:endParaRPr lang="en-US" sz="4000" dirty="0">
              <a:latin typeface="Berlin Sans FB" panose="020E0602020502020306" pitchFamily="34" charset="0"/>
            </a:endParaRPr>
          </a:p>
        </p:txBody>
      </p:sp>
    </p:spTree>
    <p:extLst>
      <p:ext uri="{BB962C8B-B14F-4D97-AF65-F5344CB8AC3E}">
        <p14:creationId xmlns:p14="http://schemas.microsoft.com/office/powerpoint/2010/main" val="3758766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64238"/>
            <a:ext cx="8229600" cy="835623"/>
          </a:xfrm>
        </p:spPr>
        <p:txBody>
          <a:bodyPr/>
          <a:lstStyle/>
          <a:p>
            <a:pPr marL="0" indent="0" algn="ctr">
              <a:buNone/>
            </a:pPr>
            <a:r>
              <a:rPr lang="en-US" dirty="0" smtClean="0">
                <a:effectLst>
                  <a:outerShdw blurRad="38100" dist="38100" dir="2700000" algn="tl">
                    <a:srgbClr val="000000">
                      <a:alpha val="43137"/>
                    </a:srgbClr>
                  </a:outerShdw>
                </a:effectLst>
              </a:rPr>
              <a:t>Aging is inevitable…</a:t>
            </a:r>
            <a:endParaRPr lang="en-US" dirty="0">
              <a:effectLst>
                <a:outerShdw blurRad="38100" dist="38100" dir="2700000" algn="tl">
                  <a:srgbClr val="000000">
                    <a:alpha val="43137"/>
                  </a:srgbClr>
                </a:outerShdw>
              </a:effectLst>
            </a:endParaRPr>
          </a:p>
        </p:txBody>
      </p:sp>
      <p:sp>
        <p:nvSpPr>
          <p:cNvPr id="4" name="Rectangle 3"/>
          <p:cNvSpPr/>
          <p:nvPr/>
        </p:nvSpPr>
        <p:spPr>
          <a:xfrm>
            <a:off x="-16991" y="2537433"/>
            <a:ext cx="4705815" cy="2677656"/>
          </a:xfrm>
          <a:prstGeom prst="rect">
            <a:avLst/>
          </a:prstGeom>
        </p:spPr>
        <p:txBody>
          <a:bodyPr wrap="square">
            <a:spAutoFit/>
          </a:bodyPr>
          <a:lstStyle/>
          <a:p>
            <a:pPr algn="ctr"/>
            <a:r>
              <a:rPr lang="en-US" sz="2800" dirty="0"/>
              <a:t>By embracing a healthy lifestyle </a:t>
            </a:r>
            <a:r>
              <a:rPr lang="en-US" sz="2800" dirty="0" smtClean="0"/>
              <a:t>throughout your life, </a:t>
            </a:r>
            <a:r>
              <a:rPr lang="en-US" sz="2800" dirty="0"/>
              <a:t>you will have a greater ability to engineer a positive approach to the aging process.</a:t>
            </a:r>
          </a:p>
        </p:txBody>
      </p:sp>
      <p:pic>
        <p:nvPicPr>
          <p:cNvPr id="5" name="Picture 2" descr="C:\Users\afhosi2\AppData\Local\Microsoft\Windows\Temporary Internet Files\Content.IE5\Y7ZQ0K4N\6171976504_2d58c7cac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8824" y="2199861"/>
            <a:ext cx="3997976"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341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36431"/>
            <a:ext cx="8229600" cy="1100666"/>
          </a:xfrm>
        </p:spPr>
        <p:txBody>
          <a:bodyPr/>
          <a:lstStyle/>
          <a:p>
            <a:pPr marL="0" indent="0" algn="ctr">
              <a:buNone/>
            </a:pPr>
            <a:r>
              <a:rPr lang="en-US" dirty="0"/>
              <a:t>Establishing healthy lifestyle behaviors throughout your life influences optimal aging</a:t>
            </a:r>
          </a:p>
        </p:txBody>
      </p:sp>
      <p:sp>
        <p:nvSpPr>
          <p:cNvPr id="4" name="Rectangle 3"/>
          <p:cNvSpPr/>
          <p:nvPr/>
        </p:nvSpPr>
        <p:spPr>
          <a:xfrm>
            <a:off x="4572000" y="2531169"/>
            <a:ext cx="4067032" cy="3416320"/>
          </a:xfrm>
          <a:prstGeom prst="rect">
            <a:avLst/>
          </a:prstGeom>
        </p:spPr>
        <p:txBody>
          <a:bodyPr wrap="square">
            <a:spAutoFit/>
          </a:bodyPr>
          <a:lstStyle/>
          <a:p>
            <a:pPr>
              <a:lnSpc>
                <a:spcPct val="150000"/>
              </a:lnSpc>
              <a:buFont typeface="Calibri" pitchFamily="34" charset="0"/>
              <a:buChar char="-"/>
            </a:pPr>
            <a:r>
              <a:rPr lang="en-US" sz="2400" dirty="0" smtClean="0"/>
              <a:t>Practice Being Safe</a:t>
            </a:r>
            <a:endParaRPr lang="en-US" sz="2400" dirty="0"/>
          </a:p>
          <a:p>
            <a:pPr>
              <a:lnSpc>
                <a:spcPct val="150000"/>
              </a:lnSpc>
              <a:buFont typeface="Calibri" pitchFamily="34" charset="0"/>
              <a:buChar char="-"/>
            </a:pPr>
            <a:r>
              <a:rPr lang="en-US" sz="2400" dirty="0"/>
              <a:t>Know Your Health Numbers</a:t>
            </a:r>
          </a:p>
          <a:p>
            <a:pPr>
              <a:lnSpc>
                <a:spcPct val="150000"/>
              </a:lnSpc>
              <a:buFont typeface="Calibri" pitchFamily="34" charset="0"/>
              <a:buChar char="-"/>
            </a:pPr>
            <a:r>
              <a:rPr lang="en-US" sz="2400" dirty="0"/>
              <a:t>Stress Management</a:t>
            </a:r>
          </a:p>
          <a:p>
            <a:pPr>
              <a:lnSpc>
                <a:spcPct val="150000"/>
              </a:lnSpc>
              <a:buFont typeface="Calibri" pitchFamily="34" charset="0"/>
              <a:buChar char="-"/>
            </a:pPr>
            <a:r>
              <a:rPr lang="en-US" sz="2400" dirty="0"/>
              <a:t>Financial Affairs</a:t>
            </a:r>
          </a:p>
          <a:p>
            <a:pPr>
              <a:lnSpc>
                <a:spcPct val="150000"/>
              </a:lnSpc>
              <a:buFont typeface="Calibri" pitchFamily="34" charset="0"/>
              <a:buChar char="-"/>
            </a:pPr>
            <a:r>
              <a:rPr lang="en-US" sz="2400" dirty="0"/>
              <a:t>Sleep</a:t>
            </a:r>
          </a:p>
          <a:p>
            <a:pPr>
              <a:lnSpc>
                <a:spcPct val="150000"/>
              </a:lnSpc>
              <a:buFont typeface="Calibri" pitchFamily="34" charset="0"/>
              <a:buChar char="-"/>
            </a:pPr>
            <a:r>
              <a:rPr lang="en-US" sz="2400" dirty="0"/>
              <a:t>Taking Time for You</a:t>
            </a:r>
          </a:p>
        </p:txBody>
      </p:sp>
      <p:sp>
        <p:nvSpPr>
          <p:cNvPr id="5" name="Rectangle 4"/>
          <p:cNvSpPr/>
          <p:nvPr/>
        </p:nvSpPr>
        <p:spPr>
          <a:xfrm>
            <a:off x="457200" y="2551837"/>
            <a:ext cx="4572000" cy="3416320"/>
          </a:xfrm>
          <a:prstGeom prst="rect">
            <a:avLst/>
          </a:prstGeom>
        </p:spPr>
        <p:txBody>
          <a:bodyPr>
            <a:spAutoFit/>
          </a:bodyPr>
          <a:lstStyle/>
          <a:p>
            <a:pPr>
              <a:lnSpc>
                <a:spcPct val="150000"/>
              </a:lnSpc>
              <a:buFont typeface="Calibri" pitchFamily="34" charset="0"/>
              <a:buChar char="-"/>
            </a:pPr>
            <a:r>
              <a:rPr lang="en-US" sz="2400" dirty="0"/>
              <a:t>Positive Attitude</a:t>
            </a:r>
          </a:p>
          <a:p>
            <a:pPr>
              <a:lnSpc>
                <a:spcPct val="150000"/>
              </a:lnSpc>
              <a:buFont typeface="Calibri" pitchFamily="34" charset="0"/>
              <a:buChar char="-"/>
            </a:pPr>
            <a:r>
              <a:rPr lang="en-US" sz="2400" dirty="0"/>
              <a:t>Eating </a:t>
            </a:r>
            <a:r>
              <a:rPr lang="en-US" sz="2400" dirty="0" smtClean="0"/>
              <a:t>Smart</a:t>
            </a:r>
          </a:p>
          <a:p>
            <a:pPr>
              <a:lnSpc>
                <a:spcPct val="150000"/>
              </a:lnSpc>
              <a:buFont typeface="Calibri" pitchFamily="34" charset="0"/>
              <a:buChar char="-"/>
            </a:pPr>
            <a:r>
              <a:rPr lang="en-US" sz="2400" dirty="0" smtClean="0"/>
              <a:t>Physical </a:t>
            </a:r>
            <a:r>
              <a:rPr lang="en-US" sz="2400" dirty="0"/>
              <a:t>Activity </a:t>
            </a:r>
          </a:p>
          <a:p>
            <a:pPr>
              <a:lnSpc>
                <a:spcPct val="150000"/>
              </a:lnSpc>
              <a:buFont typeface="Calibri" pitchFamily="34" charset="0"/>
              <a:buChar char="-"/>
            </a:pPr>
            <a:r>
              <a:rPr lang="en-US" sz="2400" dirty="0"/>
              <a:t>Brain Activity</a:t>
            </a:r>
          </a:p>
          <a:p>
            <a:pPr>
              <a:lnSpc>
                <a:spcPct val="150000"/>
              </a:lnSpc>
              <a:buFont typeface="Calibri" pitchFamily="34" charset="0"/>
              <a:buChar char="-"/>
            </a:pPr>
            <a:r>
              <a:rPr lang="en-US" sz="2400" dirty="0">
                <a:solidFill>
                  <a:srgbClr val="7030A0"/>
                </a:solidFill>
              </a:rPr>
              <a:t>Social Activity</a:t>
            </a:r>
          </a:p>
          <a:p>
            <a:pPr>
              <a:lnSpc>
                <a:spcPct val="150000"/>
              </a:lnSpc>
              <a:buFont typeface="Calibri" pitchFamily="34" charset="0"/>
              <a:buChar char="-"/>
            </a:pPr>
            <a:r>
              <a:rPr lang="en-US" sz="2400" dirty="0" smtClean="0"/>
              <a:t>Tuning Into </a:t>
            </a:r>
            <a:r>
              <a:rPr lang="en-US" sz="2400" dirty="0"/>
              <a:t>the Times</a:t>
            </a:r>
          </a:p>
        </p:txBody>
      </p:sp>
    </p:spTree>
    <p:extLst>
      <p:ext uri="{BB962C8B-B14F-4D97-AF65-F5344CB8AC3E}">
        <p14:creationId xmlns:p14="http://schemas.microsoft.com/office/powerpoint/2010/main" val="1415054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Activity</a:t>
            </a:r>
            <a:endParaRPr lang="en-US" dirty="0"/>
          </a:p>
        </p:txBody>
      </p:sp>
      <p:sp>
        <p:nvSpPr>
          <p:cNvPr id="3" name="Content Placeholder 2"/>
          <p:cNvSpPr>
            <a:spLocks noGrp="1"/>
          </p:cNvSpPr>
          <p:nvPr>
            <p:ph idx="1"/>
          </p:nvPr>
        </p:nvSpPr>
        <p:spPr>
          <a:xfrm>
            <a:off x="457200" y="979874"/>
            <a:ext cx="8229600" cy="1253066"/>
          </a:xfrm>
        </p:spPr>
        <p:txBody>
          <a:bodyPr/>
          <a:lstStyle/>
          <a:p>
            <a:pPr marL="0" indent="0" algn="ctr">
              <a:buNone/>
            </a:pPr>
            <a:r>
              <a:rPr lang="en-US" dirty="0" smtClean="0"/>
              <a:t>Meaningful social relationships have meaningful results!</a:t>
            </a:r>
          </a:p>
          <a:p>
            <a:pPr marL="0" indent="0">
              <a:buNone/>
            </a:pPr>
            <a:endParaRPr lang="en-US" dirty="0"/>
          </a:p>
        </p:txBody>
      </p:sp>
      <p:sp>
        <p:nvSpPr>
          <p:cNvPr id="4" name="Content Placeholder 2"/>
          <p:cNvSpPr txBox="1">
            <a:spLocks/>
          </p:cNvSpPr>
          <p:nvPr/>
        </p:nvSpPr>
        <p:spPr>
          <a:xfrm>
            <a:off x="457200" y="5368052"/>
            <a:ext cx="8229600" cy="12530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Calibri" pitchFamily="34" charset="0"/>
                <a:ea typeface="+mn-ea"/>
                <a:cs typeface="Calibri"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Calibri" pitchFamily="34" charset="0"/>
                <a:ea typeface="+mn-ea"/>
                <a:cs typeface="Calibri"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Calibri" pitchFamily="34" charset="0"/>
                <a:ea typeface="+mn-ea"/>
                <a:cs typeface="Calibri"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Calibri" pitchFamily="34" charset="0"/>
                <a:ea typeface="+mn-ea"/>
                <a:cs typeface="Calibri"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Calibri" pitchFamily="34" charset="0"/>
                <a:ea typeface="+mn-ea"/>
                <a:cs typeface="Calibri"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dirty="0" smtClean="0"/>
              <a:t>Who are your most meaningful relationships with?</a:t>
            </a:r>
          </a:p>
          <a:p>
            <a:pPr marL="0" indent="0">
              <a:buFont typeface="Arial"/>
              <a:buNone/>
            </a:pPr>
            <a:endParaRPr lang="en-US" dirty="0"/>
          </a:p>
        </p:txBody>
      </p:sp>
      <p:pic>
        <p:nvPicPr>
          <p:cNvPr id="2052" name="Picture 4" descr="Image result for meaningful social relationsh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0987" y="3068443"/>
            <a:ext cx="2921000" cy="194866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meaningful social relationsh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82" y="2279263"/>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meaningful social relationshi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7630" y="3168126"/>
            <a:ext cx="2687989" cy="17835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meaningful social relationshi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2279263"/>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255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0" y="1447798"/>
            <a:ext cx="4040188" cy="4914900"/>
          </a:xfrm>
        </p:spPr>
        <p:txBody>
          <a:bodyPr>
            <a:normAutofit/>
          </a:bodyPr>
          <a:lstStyle/>
          <a:p>
            <a:pPr algn="ctr"/>
            <a:r>
              <a:rPr lang="en-US" sz="2400" u="sng" dirty="0" smtClean="0"/>
              <a:t>Meaningful</a:t>
            </a:r>
            <a:r>
              <a:rPr lang="en-US" sz="2400" dirty="0" smtClean="0"/>
              <a:t> Relationships Require:</a:t>
            </a:r>
          </a:p>
          <a:p>
            <a:pPr algn="ctr"/>
            <a:r>
              <a:rPr lang="en-US" sz="2400" b="0" dirty="0"/>
              <a:t>Hard work</a:t>
            </a:r>
          </a:p>
          <a:p>
            <a:pPr algn="ctr"/>
            <a:r>
              <a:rPr lang="en-US" sz="2400" b="0" dirty="0"/>
              <a:t>Dedication</a:t>
            </a:r>
          </a:p>
          <a:p>
            <a:pPr algn="ctr"/>
            <a:r>
              <a:rPr lang="en-US" sz="2400" b="0" dirty="0"/>
              <a:t>Conscious effort</a:t>
            </a:r>
          </a:p>
          <a:p>
            <a:pPr algn="ctr"/>
            <a:r>
              <a:rPr lang="en-US" sz="2400" b="0" dirty="0"/>
              <a:t>Communication</a:t>
            </a:r>
          </a:p>
          <a:p>
            <a:pPr algn="ctr"/>
            <a:r>
              <a:rPr lang="en-US" sz="2400" b="0" dirty="0"/>
              <a:t>Honesty</a:t>
            </a:r>
          </a:p>
          <a:p>
            <a:pPr algn="ctr"/>
            <a:r>
              <a:rPr lang="en-US" sz="2400" b="0" dirty="0"/>
              <a:t>Respect </a:t>
            </a:r>
          </a:p>
          <a:p>
            <a:pPr algn="ctr"/>
            <a:r>
              <a:rPr lang="en-US" sz="2400" b="0" dirty="0"/>
              <a:t>Patience</a:t>
            </a:r>
          </a:p>
          <a:p>
            <a:pPr algn="ctr"/>
            <a:r>
              <a:rPr lang="en-US" sz="2400" b="0" dirty="0"/>
              <a:t>Compromise</a:t>
            </a:r>
          </a:p>
          <a:p>
            <a:endParaRPr lang="en-US" dirty="0"/>
          </a:p>
          <a:p>
            <a:endParaRPr lang="en-US" dirty="0"/>
          </a:p>
        </p:txBody>
      </p:sp>
      <p:sp>
        <p:nvSpPr>
          <p:cNvPr id="6" name="Text Placeholder 5"/>
          <p:cNvSpPr>
            <a:spLocks noGrp="1"/>
          </p:cNvSpPr>
          <p:nvPr>
            <p:ph type="body" sz="quarter" idx="3"/>
          </p:nvPr>
        </p:nvSpPr>
        <p:spPr>
          <a:xfrm>
            <a:off x="4645025" y="1426027"/>
            <a:ext cx="4041775" cy="4559300"/>
          </a:xfrm>
        </p:spPr>
        <p:txBody>
          <a:bodyPr>
            <a:normAutofit/>
          </a:bodyPr>
          <a:lstStyle/>
          <a:p>
            <a:pPr algn="ctr"/>
            <a:r>
              <a:rPr lang="en-US" sz="2400" u="sng" dirty="0" smtClean="0"/>
              <a:t>Meaningful</a:t>
            </a:r>
            <a:r>
              <a:rPr lang="en-US" sz="2400" dirty="0" smtClean="0"/>
              <a:t> Relationships Produce: </a:t>
            </a:r>
          </a:p>
          <a:p>
            <a:pPr algn="ctr"/>
            <a:r>
              <a:rPr lang="en-US" sz="2400" b="0" dirty="0"/>
              <a:t>Joy</a:t>
            </a:r>
          </a:p>
          <a:p>
            <a:pPr algn="ctr"/>
            <a:r>
              <a:rPr lang="en-US" sz="2400" b="0" dirty="0"/>
              <a:t>Excitement</a:t>
            </a:r>
          </a:p>
          <a:p>
            <a:pPr algn="ctr"/>
            <a:r>
              <a:rPr lang="en-US" sz="2400" b="0" dirty="0"/>
              <a:t>Support</a:t>
            </a:r>
          </a:p>
          <a:p>
            <a:pPr algn="ctr"/>
            <a:r>
              <a:rPr lang="en-US" sz="2400" b="0" dirty="0"/>
              <a:t>Love</a:t>
            </a:r>
          </a:p>
          <a:p>
            <a:pPr algn="ctr"/>
            <a:r>
              <a:rPr lang="en-US" sz="2400" b="0" dirty="0"/>
              <a:t>Empathy</a:t>
            </a:r>
          </a:p>
          <a:p>
            <a:pPr algn="ctr"/>
            <a:r>
              <a:rPr lang="en-US" sz="2400" b="0" dirty="0"/>
              <a:t>Laughter</a:t>
            </a:r>
          </a:p>
          <a:p>
            <a:pPr algn="ctr"/>
            <a:r>
              <a:rPr lang="en-US" sz="2400" b="0" dirty="0"/>
              <a:t>Satisfaction</a:t>
            </a:r>
          </a:p>
          <a:p>
            <a:pPr algn="ctr"/>
            <a:r>
              <a:rPr lang="en-US" sz="2400" b="0" dirty="0"/>
              <a:t>Well-being</a:t>
            </a:r>
          </a:p>
          <a:p>
            <a:endParaRPr lang="en-US" dirty="0"/>
          </a:p>
        </p:txBody>
      </p:sp>
      <p:sp>
        <p:nvSpPr>
          <p:cNvPr id="4" name="Title 3"/>
          <p:cNvSpPr>
            <a:spLocks noGrp="1"/>
          </p:cNvSpPr>
          <p:nvPr>
            <p:ph type="title"/>
          </p:nvPr>
        </p:nvSpPr>
        <p:spPr/>
        <p:txBody>
          <a:bodyPr/>
          <a:lstStyle/>
          <a:p>
            <a:r>
              <a:rPr lang="en-US" dirty="0" smtClean="0"/>
              <a:t>Quality vs. Quantity</a:t>
            </a:r>
            <a:endParaRPr lang="en-US" dirty="0"/>
          </a:p>
        </p:txBody>
      </p:sp>
    </p:spTree>
    <p:extLst>
      <p:ext uri="{BB962C8B-B14F-4D97-AF65-F5344CB8AC3E}">
        <p14:creationId xmlns:p14="http://schemas.microsoft.com/office/powerpoint/2010/main" val="1488031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55837"/>
            <a:ext cx="4343400" cy="4525963"/>
          </a:xfrm>
        </p:spPr>
        <p:txBody>
          <a:bodyPr>
            <a:normAutofit/>
          </a:bodyPr>
          <a:lstStyle/>
          <a:p>
            <a:pPr marL="457200" lvl="1" indent="0">
              <a:buNone/>
            </a:pPr>
            <a:endParaRPr lang="en-US" sz="2400" dirty="0"/>
          </a:p>
          <a:p>
            <a:pPr marL="457200" lvl="1" indent="0">
              <a:buNone/>
            </a:pPr>
            <a:endParaRPr lang="en-US" sz="2400" dirty="0" smtClean="0"/>
          </a:p>
          <a:p>
            <a:endParaRPr lang="en-US" dirty="0"/>
          </a:p>
        </p:txBody>
      </p:sp>
      <p:sp>
        <p:nvSpPr>
          <p:cNvPr id="7" name="Content Placeholder 2"/>
          <p:cNvSpPr txBox="1">
            <a:spLocks/>
          </p:cNvSpPr>
          <p:nvPr/>
        </p:nvSpPr>
        <p:spPr>
          <a:xfrm>
            <a:off x="0" y="1352549"/>
            <a:ext cx="9029700" cy="171132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i="1" dirty="0" smtClean="0"/>
              <a:t>Meaningful</a:t>
            </a:r>
            <a:r>
              <a:rPr lang="en-US" dirty="0" smtClean="0"/>
              <a:t> social relationships can lead to improved health, happiness, and well-being!</a:t>
            </a:r>
            <a:endParaRPr lang="en-US" dirty="0"/>
          </a:p>
        </p:txBody>
      </p:sp>
      <p:sp>
        <p:nvSpPr>
          <p:cNvPr id="4" name="Title 3"/>
          <p:cNvSpPr>
            <a:spLocks noGrp="1"/>
          </p:cNvSpPr>
          <p:nvPr>
            <p:ph type="title"/>
          </p:nvPr>
        </p:nvSpPr>
        <p:spPr/>
        <p:txBody>
          <a:bodyPr/>
          <a:lstStyle/>
          <a:p>
            <a:r>
              <a:rPr lang="en-US" dirty="0" smtClean="0"/>
              <a:t>Relationships and Health</a:t>
            </a:r>
            <a:endParaRPr lang="en-US" dirty="0"/>
          </a:p>
        </p:txBody>
      </p:sp>
      <p:pic>
        <p:nvPicPr>
          <p:cNvPr id="1028" name="Picture 4" descr="Image result for friendsh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650" y="2551905"/>
            <a:ext cx="5905500" cy="3933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521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 y="3022600"/>
            <a:ext cx="4572000" cy="2811463"/>
          </a:xfrm>
        </p:spPr>
        <p:txBody>
          <a:bodyPr/>
          <a:lstStyle/>
          <a:p>
            <a:pPr marL="0" indent="0" algn="ctr">
              <a:buNone/>
            </a:pPr>
            <a:r>
              <a:rPr lang="en-US" dirty="0" smtClean="0"/>
              <a:t>By </a:t>
            </a:r>
            <a:r>
              <a:rPr lang="en-US" dirty="0"/>
              <a:t>engaging with people and participating in activities that you enjoy, social activity can be easy, </a:t>
            </a:r>
            <a:r>
              <a:rPr lang="en-US" dirty="0" smtClean="0"/>
              <a:t>fun, </a:t>
            </a:r>
            <a:r>
              <a:rPr lang="en-US" dirty="0"/>
              <a:t>and fulfilling. </a:t>
            </a:r>
          </a:p>
        </p:txBody>
      </p:sp>
      <p:pic>
        <p:nvPicPr>
          <p:cNvPr id="1026" name="Picture 2" descr="E:\Keys to Embracing Aging--individual Key Guides\11134153_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5156" y="2959100"/>
            <a:ext cx="4165092" cy="277672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smtClean="0"/>
              <a:t>Get Connected</a:t>
            </a:r>
            <a:endParaRPr lang="en-US" dirty="0"/>
          </a:p>
        </p:txBody>
      </p:sp>
      <p:sp>
        <p:nvSpPr>
          <p:cNvPr id="5" name="Rectangle 4"/>
          <p:cNvSpPr/>
          <p:nvPr/>
        </p:nvSpPr>
        <p:spPr>
          <a:xfrm>
            <a:off x="101600" y="1505635"/>
            <a:ext cx="8737600" cy="1077218"/>
          </a:xfrm>
          <a:prstGeom prst="rect">
            <a:avLst/>
          </a:prstGeom>
        </p:spPr>
        <p:txBody>
          <a:bodyPr wrap="square">
            <a:spAutoFit/>
          </a:bodyPr>
          <a:lstStyle/>
          <a:p>
            <a:pPr algn="ctr"/>
            <a:r>
              <a:rPr lang="en-US" sz="3200" b="1" dirty="0">
                <a:latin typeface="Calibri" panose="020F0502020204030204" pitchFamily="34" charset="0"/>
                <a:cs typeface="Calibri" panose="020F0502020204030204" pitchFamily="34" charset="0"/>
              </a:rPr>
              <a:t>Finding or creating connections </a:t>
            </a:r>
            <a:r>
              <a:rPr lang="en-US" sz="3200" b="1" dirty="0" smtClean="0">
                <a:latin typeface="Calibri" panose="020F0502020204030204" pitchFamily="34" charset="0"/>
                <a:cs typeface="Calibri" panose="020F0502020204030204" pitchFamily="34" charset="0"/>
              </a:rPr>
              <a:t>with others is the </a:t>
            </a:r>
            <a:r>
              <a:rPr lang="en-US" sz="3200" b="1" dirty="0">
                <a:latin typeface="Calibri" panose="020F0502020204030204" pitchFamily="34" charset="0"/>
                <a:cs typeface="Calibri" panose="020F0502020204030204" pitchFamily="34" charset="0"/>
              </a:rPr>
              <a:t>key to social </a:t>
            </a:r>
            <a:r>
              <a:rPr lang="en-US" sz="3200" b="1" dirty="0" smtClean="0">
                <a:latin typeface="Calibri" panose="020F0502020204030204" pitchFamily="34" charset="0"/>
                <a:cs typeface="Calibri" panose="020F0502020204030204" pitchFamily="34" charset="0"/>
              </a:rPr>
              <a:t>activity.</a:t>
            </a:r>
            <a:endParaRPr lang="en-US"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690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Keys to Embracing Aging--individual Key Guides\31063386_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941" r="16578"/>
          <a:stretch/>
        </p:blipFill>
        <p:spPr bwMode="auto">
          <a:xfrm>
            <a:off x="5952123" y="2704295"/>
            <a:ext cx="3077802" cy="310991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90500" y="3009998"/>
            <a:ext cx="6324600" cy="3078163"/>
          </a:xfrm>
        </p:spPr>
        <p:txBody>
          <a:bodyPr/>
          <a:lstStyle/>
          <a:p>
            <a:r>
              <a:rPr lang="en-US" dirty="0" smtClean="0"/>
              <a:t>Write down your social goals</a:t>
            </a:r>
          </a:p>
          <a:p>
            <a:r>
              <a:rPr lang="en-US" dirty="0" smtClean="0"/>
              <a:t>Create a social activity schedule</a:t>
            </a:r>
          </a:p>
          <a:p>
            <a:r>
              <a:rPr lang="en-US" dirty="0" smtClean="0"/>
              <a:t>Take a class</a:t>
            </a:r>
          </a:p>
          <a:p>
            <a:r>
              <a:rPr lang="en-US" dirty="0" smtClean="0"/>
              <a:t>Volunteer</a:t>
            </a:r>
          </a:p>
          <a:p>
            <a:r>
              <a:rPr lang="en-US" dirty="0" smtClean="0"/>
              <a:t>Participate in a support group</a:t>
            </a:r>
          </a:p>
          <a:p>
            <a:endParaRPr lang="en-US" dirty="0" smtClean="0"/>
          </a:p>
          <a:p>
            <a:endParaRPr lang="en-US" dirty="0"/>
          </a:p>
        </p:txBody>
      </p:sp>
      <p:sp>
        <p:nvSpPr>
          <p:cNvPr id="6" name="Title 3"/>
          <p:cNvSpPr>
            <a:spLocks noGrp="1"/>
          </p:cNvSpPr>
          <p:nvPr>
            <p:ph type="title"/>
          </p:nvPr>
        </p:nvSpPr>
        <p:spPr>
          <a:xfrm>
            <a:off x="2563771" y="34196"/>
            <a:ext cx="6466154" cy="535151"/>
          </a:xfrm>
        </p:spPr>
        <p:txBody>
          <a:bodyPr/>
          <a:lstStyle/>
          <a:p>
            <a:r>
              <a:rPr lang="en-US" dirty="0" smtClean="0"/>
              <a:t>Be Social</a:t>
            </a:r>
            <a:endParaRPr lang="en-US" dirty="0"/>
          </a:p>
        </p:txBody>
      </p:sp>
      <p:sp>
        <p:nvSpPr>
          <p:cNvPr id="2" name="Rectangle 1"/>
          <p:cNvSpPr/>
          <p:nvPr/>
        </p:nvSpPr>
        <p:spPr>
          <a:xfrm>
            <a:off x="277770" y="1627077"/>
            <a:ext cx="8485230" cy="1077218"/>
          </a:xfrm>
          <a:prstGeom prst="rect">
            <a:avLst/>
          </a:prstGeom>
        </p:spPr>
        <p:txBody>
          <a:bodyPr wrap="square">
            <a:spAutoFit/>
          </a:bodyPr>
          <a:lstStyle/>
          <a:p>
            <a:pPr algn="ctr"/>
            <a:r>
              <a:rPr lang="en-US" sz="3200" b="1" dirty="0">
                <a:latin typeface="Calibri" panose="020F0502020204030204" pitchFamily="34" charset="0"/>
                <a:cs typeface="Calibri" panose="020F0502020204030204" pitchFamily="34" charset="0"/>
              </a:rPr>
              <a:t>Find a healthy balance between social activity and alone time</a:t>
            </a:r>
          </a:p>
        </p:txBody>
      </p:sp>
    </p:spTree>
    <p:extLst>
      <p:ext uri="{BB962C8B-B14F-4D97-AF65-F5344CB8AC3E}">
        <p14:creationId xmlns:p14="http://schemas.microsoft.com/office/powerpoint/2010/main" val="1588030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7834"/>
            <a:ext cx="8229600" cy="2497666"/>
          </a:xfrm>
        </p:spPr>
        <p:txBody>
          <a:bodyPr/>
          <a:lstStyle/>
          <a:p>
            <a:pPr marL="0" indent="0" algn="ctr">
              <a:buNone/>
            </a:pPr>
            <a:r>
              <a:rPr lang="en-US" dirty="0" smtClean="0"/>
              <a:t>“There </a:t>
            </a:r>
            <a:r>
              <a:rPr lang="en-US" dirty="0"/>
              <a:t>is no recipe or special formula that spells out meaningful social activity. You have to seek and create opportunities and relationships that are fulfilling and meaningful to you, given your personality and place in the </a:t>
            </a:r>
            <a:r>
              <a:rPr lang="en-US" dirty="0" smtClean="0"/>
              <a:t>world.”</a:t>
            </a:r>
          </a:p>
        </p:txBody>
      </p:sp>
    </p:spTree>
    <p:extLst>
      <p:ext uri="{BB962C8B-B14F-4D97-AF65-F5344CB8AC3E}">
        <p14:creationId xmlns:p14="http://schemas.microsoft.com/office/powerpoint/2010/main" val="3357022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lstStyle/>
          <a:p>
            <a:r>
              <a:rPr lang="en-US" dirty="0" smtClean="0"/>
              <a:t>Be Social…</a:t>
            </a:r>
            <a:endParaRPr lang="en-US" dirty="0"/>
          </a:p>
        </p:txBody>
      </p:sp>
      <p:sp>
        <p:nvSpPr>
          <p:cNvPr id="4" name="TextBox 3"/>
          <p:cNvSpPr txBox="1"/>
          <p:nvPr/>
        </p:nvSpPr>
        <p:spPr>
          <a:xfrm>
            <a:off x="152400" y="2324100"/>
            <a:ext cx="9105900" cy="2215991"/>
          </a:xfrm>
          <a:prstGeom prst="rect">
            <a:avLst/>
          </a:prstGeom>
          <a:noFill/>
        </p:spPr>
        <p:txBody>
          <a:bodyPr wrap="square" rtlCol="0">
            <a:spAutoFit/>
          </a:bodyPr>
          <a:lstStyle/>
          <a:p>
            <a:pPr algn="ctr"/>
            <a:r>
              <a:rPr lang="en-US" sz="13800" dirty="0" smtClean="0">
                <a:solidFill>
                  <a:srgbClr val="7030A0"/>
                </a:solidFill>
                <a:latin typeface="Calibri" panose="020F0502020204030204" pitchFamily="34" charset="0"/>
                <a:cs typeface="Calibri" panose="020F0502020204030204" pitchFamily="34" charset="0"/>
              </a:rPr>
              <a:t>T</a:t>
            </a:r>
            <a:r>
              <a:rPr lang="en-US" sz="13800" dirty="0" smtClean="0">
                <a:latin typeface="Calibri" panose="020F0502020204030204" pitchFamily="34" charset="0"/>
                <a:cs typeface="Calibri" panose="020F0502020204030204" pitchFamily="34" charset="0"/>
              </a:rPr>
              <a:t>H</a:t>
            </a:r>
            <a:r>
              <a:rPr lang="en-US" sz="13800" dirty="0" smtClean="0">
                <a:solidFill>
                  <a:srgbClr val="7030A0"/>
                </a:solidFill>
                <a:latin typeface="Calibri" panose="020F0502020204030204" pitchFamily="34" charset="0"/>
                <a:cs typeface="Calibri" panose="020F0502020204030204" pitchFamily="34" charset="0"/>
              </a:rPr>
              <a:t>U</a:t>
            </a:r>
            <a:r>
              <a:rPr lang="en-US" sz="13800" dirty="0" smtClean="0">
                <a:latin typeface="Calibri" panose="020F0502020204030204" pitchFamily="34" charset="0"/>
                <a:cs typeface="Calibri" panose="020F0502020204030204" pitchFamily="34" charset="0"/>
              </a:rPr>
              <a:t>M</a:t>
            </a:r>
            <a:r>
              <a:rPr lang="en-US" sz="13800" dirty="0" smtClean="0">
                <a:solidFill>
                  <a:srgbClr val="7030A0"/>
                </a:solidFill>
                <a:latin typeface="Calibri" panose="020F0502020204030204" pitchFamily="34" charset="0"/>
                <a:cs typeface="Calibri" panose="020F0502020204030204" pitchFamily="34" charset="0"/>
              </a:rPr>
              <a:t>B</a:t>
            </a:r>
            <a:r>
              <a:rPr lang="en-US" sz="13800" dirty="0" smtClean="0">
                <a:latin typeface="Calibri" panose="020F0502020204030204" pitchFamily="34" charset="0"/>
                <a:cs typeface="Calibri" panose="020F0502020204030204" pitchFamily="34" charset="0"/>
              </a:rPr>
              <a:t>AL</a:t>
            </a:r>
            <a:r>
              <a:rPr lang="en-US" sz="13800" dirty="0" smtClean="0">
                <a:solidFill>
                  <a:srgbClr val="7030A0"/>
                </a:solidFill>
                <a:latin typeface="Calibri" panose="020F0502020204030204" pitchFamily="34" charset="0"/>
                <a:cs typeface="Calibri" panose="020F0502020204030204" pitchFamily="34" charset="0"/>
              </a:rPr>
              <a:t>L</a:t>
            </a:r>
            <a:r>
              <a:rPr lang="en-US" sz="13800" dirty="0" smtClean="0">
                <a:latin typeface="Calibri" panose="020F0502020204030204" pitchFamily="34" charset="0"/>
                <a:cs typeface="Calibri" panose="020F0502020204030204" pitchFamily="34" charset="0"/>
              </a:rPr>
              <a:t>!</a:t>
            </a:r>
            <a:endParaRPr lang="en-US" sz="13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58035662"/>
      </p:ext>
    </p:extLst>
  </p:cSld>
  <p:clrMapOvr>
    <a:masterClrMapping/>
  </p:clrMapOvr>
</p:sld>
</file>

<file path=ppt/theme/theme1.xml><?xml version="1.0" encoding="utf-8"?>
<a:theme xmlns:a="http://schemas.openxmlformats.org/drawingml/2006/main" name="KSREPPT_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KSREpurple_band</Template>
  <TotalTime>645</TotalTime>
  <Words>1772</Words>
  <Application>Microsoft Office PowerPoint</Application>
  <PresentationFormat>On-screen Show (4:3)</PresentationFormat>
  <Paragraphs>157</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Berlin Sans FB</vt:lpstr>
      <vt:lpstr>Calibri</vt:lpstr>
      <vt:lpstr>Trebuchet MS</vt:lpstr>
      <vt:lpstr>KSREPPT_Template1</vt:lpstr>
      <vt:lpstr>PowerPoint Presentation</vt:lpstr>
      <vt:lpstr>PowerPoint Presentation</vt:lpstr>
      <vt:lpstr>Social Activity</vt:lpstr>
      <vt:lpstr>Quality vs. Quantity</vt:lpstr>
      <vt:lpstr>Relationships and Health</vt:lpstr>
      <vt:lpstr>Get Connected</vt:lpstr>
      <vt:lpstr>Be Social</vt:lpstr>
      <vt:lpstr>PowerPoint Presentation</vt:lpstr>
      <vt:lpstr>Be Social…</vt:lpstr>
      <vt:lpstr>PowerPoint Presentation</vt:lpstr>
    </vt:vector>
  </TitlesOfParts>
  <Company>College of Human Ecology, Kansas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Yelland</dc:creator>
  <cp:lastModifiedBy>Erin Yelland</cp:lastModifiedBy>
  <cp:revision>40</cp:revision>
  <cp:lastPrinted>2016-03-01T22:04:03Z</cp:lastPrinted>
  <dcterms:created xsi:type="dcterms:W3CDTF">2015-08-12T18:29:43Z</dcterms:created>
  <dcterms:modified xsi:type="dcterms:W3CDTF">2017-02-22T19:43:06Z</dcterms:modified>
</cp:coreProperties>
</file>